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3CEF3-2351-4599-BFF5-E5392A0B7710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E283-C1C5-4C87-9231-20C800EC4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14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680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03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44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36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878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2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14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81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77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79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654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62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92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945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73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045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7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101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716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6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9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6207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00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64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1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4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4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1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4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2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3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6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44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4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71600" y="728897"/>
            <a:ext cx="944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solidFill>
                  <a:prstClr val="black"/>
                </a:solidFill>
              </a:rPr>
              <a:t>驅動蛋白排列方式及運輸物質之</a:t>
            </a:r>
            <a:r>
              <a:rPr lang="zh-TW" altLang="en-US" sz="4000" dirty="0" smtClean="0">
                <a:solidFill>
                  <a:prstClr val="black"/>
                </a:solidFill>
              </a:rPr>
              <a:t>密度</a:t>
            </a:r>
            <a:endParaRPr lang="en-US" altLang="zh-TW" sz="4000" dirty="0" smtClean="0">
              <a:solidFill>
                <a:prstClr val="black"/>
              </a:solidFill>
            </a:endParaRPr>
          </a:p>
          <a:p>
            <a:r>
              <a:rPr lang="zh-TW" altLang="en-US" sz="4000" dirty="0" smtClean="0">
                <a:solidFill>
                  <a:prstClr val="black"/>
                </a:solidFill>
              </a:rPr>
              <a:t>及</a:t>
            </a:r>
            <a:r>
              <a:rPr lang="zh-TW" altLang="en-US" sz="4000" dirty="0">
                <a:solidFill>
                  <a:prstClr val="black"/>
                </a:solidFill>
              </a:rPr>
              <a:t>大小對分子馬達阻力及耗能的</a:t>
            </a:r>
            <a:r>
              <a:rPr lang="zh-TW" altLang="en-US" sz="4000" dirty="0" smtClean="0">
                <a:solidFill>
                  <a:prstClr val="black"/>
                </a:solidFill>
              </a:rPr>
              <a:t>影響</a:t>
            </a:r>
            <a:endParaRPr lang="zh-TW" altLang="en-US" sz="4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524000" y="3280612"/>
            <a:ext cx="9144000" cy="221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prstClr val="black"/>
                </a:solidFill>
              </a:rPr>
              <a:t>指導教授：郭泰志</a:t>
            </a:r>
            <a:r>
              <a:rPr lang="zh-TW" altLang="en-US" dirty="0">
                <a:solidFill>
                  <a:prstClr val="black"/>
                </a:solidFill>
              </a:rPr>
              <a:t>教授、楊自森教授</a:t>
            </a:r>
            <a:r>
              <a:rPr lang="en-US" altLang="zh-TW" dirty="0">
                <a:solidFill>
                  <a:prstClr val="black"/>
                </a:solidFill>
              </a:rPr>
              <a:t> </a:t>
            </a:r>
            <a:endParaRPr lang="en-US" altLang="zh-TW" dirty="0" smtClean="0">
              <a:solidFill>
                <a:prstClr val="black"/>
              </a:solidFill>
            </a:endParaRPr>
          </a:p>
          <a:p>
            <a:r>
              <a:rPr lang="zh-TW" altLang="en-US" dirty="0" smtClean="0">
                <a:solidFill>
                  <a:prstClr val="black"/>
                </a:solidFill>
              </a:rPr>
              <a:t>指導老師：劉玉山老師</a:t>
            </a:r>
            <a:endParaRPr lang="en-US" altLang="zh-TW" dirty="0">
              <a:solidFill>
                <a:prstClr val="black"/>
              </a:solidFill>
            </a:endParaRPr>
          </a:p>
          <a:p>
            <a:r>
              <a:rPr lang="en-US" altLang="zh-TW" dirty="0" smtClean="0">
                <a:solidFill>
                  <a:prstClr val="black"/>
                </a:solidFill>
              </a:rPr>
              <a:t>227 23 </a:t>
            </a:r>
            <a:r>
              <a:rPr lang="zh-TW" altLang="en-US" dirty="0" smtClean="0">
                <a:solidFill>
                  <a:prstClr val="black"/>
                </a:solidFill>
              </a:rPr>
              <a:t>廖</a:t>
            </a:r>
            <a:r>
              <a:rPr lang="zh-TW" altLang="en-US" dirty="0">
                <a:solidFill>
                  <a:prstClr val="black"/>
                </a:solidFill>
              </a:rPr>
              <a:t>昱</a:t>
            </a:r>
            <a:r>
              <a:rPr lang="zh-TW" altLang="en-US" dirty="0" smtClean="0">
                <a:solidFill>
                  <a:prstClr val="black"/>
                </a:solidFill>
              </a:rPr>
              <a:t>全</a:t>
            </a:r>
            <a:r>
              <a:rPr lang="zh-TW" altLang="en-US" dirty="0">
                <a:solidFill>
                  <a:prstClr val="black"/>
                </a:solidFill>
              </a:rPr>
              <a:t>、</a:t>
            </a:r>
            <a:r>
              <a:rPr lang="en-US" altLang="zh-TW" dirty="0" smtClean="0">
                <a:solidFill>
                  <a:prstClr val="black"/>
                </a:solidFill>
              </a:rPr>
              <a:t>227 26 </a:t>
            </a:r>
            <a:r>
              <a:rPr lang="zh-TW" altLang="en-US" dirty="0" smtClean="0">
                <a:solidFill>
                  <a:prstClr val="black"/>
                </a:solidFill>
              </a:rPr>
              <a:t>劉賢傳</a:t>
            </a:r>
            <a:endParaRPr lang="en-US"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5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目標蛋白的純化</a:t>
            </a:r>
            <a:endParaRPr lang="zh-TW" altLang="en-US" dirty="0"/>
          </a:p>
        </p:txBody>
      </p:sp>
      <p:pic>
        <p:nvPicPr>
          <p:cNvPr id="4" name="Picture 2" descr="Principle of protein purification through histidine affinity tag ">
            <a:extLst>
              <a:ext uri="{FF2B5EF4-FFF2-40B4-BE49-F238E27FC236}">
                <a16:creationId xmlns="" xmlns:a16="http://schemas.microsoft.com/office/drawing/2014/main" id="{E670AD63-9C75-704A-A005-E6747F278F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19" y="1690688"/>
            <a:ext cx="5505212" cy="48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83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en-US" altLang="zh-TW" dirty="0"/>
              <a:t>SDS-PAGE </a:t>
            </a:r>
            <a:r>
              <a:rPr lang="zh-CN" altLang="en-US" dirty="0"/>
              <a:t>電泳圖</a:t>
            </a:r>
            <a:endParaRPr lang="zh-TW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1FE76A11-2ED6-B046-BD38-A428A86F1C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-1504" r="-4640" b="7625"/>
          <a:stretch/>
        </p:blipFill>
        <p:spPr bwMode="auto">
          <a:xfrm>
            <a:off x="4220874" y="1513105"/>
            <a:ext cx="3191980" cy="5039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5FD8CE3-4E7D-6A45-B116-A473119A3DAC}"/>
              </a:ext>
            </a:extLst>
          </p:cNvPr>
          <p:cNvSpPr txBox="1"/>
          <p:nvPr/>
        </p:nvSpPr>
        <p:spPr>
          <a:xfrm>
            <a:off x="2387494" y="6183193"/>
            <a:ext cx="275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Elution Tube No.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03CD83-3B3F-AB48-B631-80006880C183}"/>
              </a:ext>
            </a:extLst>
          </p:cNvPr>
          <p:cNvSpPr txBox="1"/>
          <p:nvPr/>
        </p:nvSpPr>
        <p:spPr>
          <a:xfrm>
            <a:off x="1729948" y="2095130"/>
            <a:ext cx="249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KHC-538-Cro   (120kDa)</a:t>
            </a:r>
          </a:p>
        </p:txBody>
      </p:sp>
    </p:spTree>
    <p:extLst>
      <p:ext uri="{BB962C8B-B14F-4D97-AF65-F5344CB8AC3E}">
        <p14:creationId xmlns:p14="http://schemas.microsoft.com/office/powerpoint/2010/main" val="2621471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架設軌道</a:t>
            </a:r>
            <a:endParaRPr lang="zh-TW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FAEBAF23-B525-5E45-877A-00ADA8E2F3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377" y="2237173"/>
            <a:ext cx="8151245" cy="3060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1401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組裝載具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D1AE49D1-B959-AF4D-AF40-8C63D2EF22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737" y="1350950"/>
            <a:ext cx="4732107" cy="4284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688E7BA-72E0-7B40-8A1A-A718BE969243}"/>
              </a:ext>
            </a:extLst>
          </p:cNvPr>
          <p:cNvSpPr txBox="1"/>
          <p:nvPr/>
        </p:nvSpPr>
        <p:spPr>
          <a:xfrm>
            <a:off x="337781" y="3427413"/>
            <a:ext cx="3895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</a:rPr>
              <a:t>第一步：</a:t>
            </a:r>
            <a:endParaRPr lang="en-US" altLang="zh-CN" sz="2800" dirty="0">
              <a:solidFill>
                <a:prstClr val="black"/>
              </a:solidFill>
            </a:endParaRPr>
          </a:p>
          <a:p>
            <a:r>
              <a:rPr lang="zh-CN" altLang="en-US" sz="2800" dirty="0">
                <a:solidFill>
                  <a:prstClr val="black"/>
                </a:solidFill>
              </a:rPr>
              <a:t>載具與驅動蛋白的連接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6D86AAC-2D17-C14F-81B6-16588C1F496F}"/>
              </a:ext>
            </a:extLst>
          </p:cNvPr>
          <p:cNvSpPr txBox="1"/>
          <p:nvPr/>
        </p:nvSpPr>
        <p:spPr>
          <a:xfrm>
            <a:off x="7966722" y="1980394"/>
            <a:ext cx="363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</a:rPr>
              <a:t>第二步：</a:t>
            </a:r>
            <a:endParaRPr lang="en-US" altLang="zh-CN" sz="2800" dirty="0">
              <a:solidFill>
                <a:prstClr val="black"/>
              </a:solidFill>
            </a:endParaRPr>
          </a:p>
          <a:p>
            <a:r>
              <a:rPr lang="zh-CN" altLang="en-US" sz="2800" dirty="0">
                <a:solidFill>
                  <a:prstClr val="black"/>
                </a:solidFill>
              </a:rPr>
              <a:t>貨物與載具的連接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9864D46-FE9C-5549-BCBC-6E2F1958C651}"/>
              </a:ext>
            </a:extLst>
          </p:cNvPr>
          <p:cNvSpPr txBox="1"/>
          <p:nvPr/>
        </p:nvSpPr>
        <p:spPr>
          <a:xfrm>
            <a:off x="7533100" y="4463662"/>
            <a:ext cx="4499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</a:rPr>
              <a:t>第三步：</a:t>
            </a:r>
            <a:endParaRPr lang="en-US" altLang="zh-CN" sz="2800" dirty="0">
              <a:solidFill>
                <a:prstClr val="black"/>
              </a:solidFill>
            </a:endParaRPr>
          </a:p>
          <a:p>
            <a:r>
              <a:rPr lang="zh-CN" altLang="en-US" sz="2800" dirty="0">
                <a:solidFill>
                  <a:prstClr val="black"/>
                </a:solidFill>
              </a:rPr>
              <a:t>整組運輸單位與微管的連接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測量驅動蛋白的移動速率</a:t>
            </a:r>
            <a:endParaRPr lang="zh-TW" altLang="en-US" dirty="0"/>
          </a:p>
        </p:txBody>
      </p:sp>
      <p:pic>
        <p:nvPicPr>
          <p:cNvPr id="4" name="Picture 8">
            <a:extLst>
              <a:ext uri="{FF2B5EF4-FFF2-40B4-BE49-F238E27FC236}">
                <a16:creationId xmlns="" xmlns:a16="http://schemas.microsoft.com/office/drawing/2014/main" id="{36AD1D97-FAE3-054E-A21A-E87A0DE2A9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72" y="1893070"/>
            <a:ext cx="7677855" cy="380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</a:t>
            </a:r>
            <a:r>
              <a:rPr lang="zh-TW" altLang="en-US" dirty="0" smtClean="0"/>
              <a:t>光鉗  </a:t>
            </a:r>
            <a:r>
              <a:rPr lang="en-US" altLang="zh-TW" dirty="0"/>
              <a:t>(Optical Tweezers)</a:t>
            </a:r>
            <a:endParaRPr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="" xmlns:a16="http://schemas.microsoft.com/office/drawing/2014/main" id="{B7C1A96A-D716-4247-9A8D-A7FC6859AF6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9" b="50669"/>
          <a:stretch/>
        </p:blipFill>
        <p:spPr bwMode="auto">
          <a:xfrm>
            <a:off x="1494367" y="2522186"/>
            <a:ext cx="9859433" cy="31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6903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 smtClean="0"/>
              <a:t>光</a:t>
            </a:r>
            <a:r>
              <a:rPr lang="zh-TW" altLang="en-US" dirty="0"/>
              <a:t>鉗</a:t>
            </a:r>
            <a:r>
              <a:rPr lang="en-US" altLang="zh-CN" dirty="0" smtClean="0"/>
              <a:t>    (</a:t>
            </a:r>
            <a:r>
              <a:rPr lang="en-US" altLang="zh-CN" dirty="0"/>
              <a:t>Optical Tweezers)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C32692C1-7FA1-064E-8A77-F71C269009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852" y="1576387"/>
            <a:ext cx="4458406" cy="4530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="" xmlns:a16="http://schemas.microsoft.com/office/drawing/2014/main" id="{B7C1A96A-D716-4247-9A8D-A7FC6859AF6A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9" b="50669"/>
          <a:stretch/>
        </p:blipFill>
        <p:spPr bwMode="auto">
          <a:xfrm>
            <a:off x="511757" y="2414681"/>
            <a:ext cx="6321347" cy="2821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7262444" y="6207370"/>
            <a:ext cx="183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By </a:t>
            </a:r>
            <a:r>
              <a:rPr lang="en-US" altLang="zh-TW" u="sng" dirty="0">
                <a:solidFill>
                  <a:prstClr val="black"/>
                </a:solidFill>
              </a:rPr>
              <a:t>Cr4sZz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042136" y="5385383"/>
            <a:ext cx="429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solidFill>
                  <a:prstClr val="black"/>
                </a:solidFill>
              </a:rPr>
              <a:t>High-Speed </a:t>
            </a:r>
            <a:r>
              <a:rPr lang="en-US" altLang="zh-TW" i="1" dirty="0">
                <a:solidFill>
                  <a:prstClr val="black"/>
                </a:solidFill>
              </a:rPr>
              <a:t>Optical Tweezers for the Study of Single Molecular Motors</a:t>
            </a:r>
            <a:endParaRPr lang="zh-TW" altLang="en-US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8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架設</a:t>
            </a:r>
            <a:r>
              <a:rPr lang="zh-CN" altLang="en-US" dirty="0" smtClean="0"/>
              <a:t>光</a:t>
            </a:r>
            <a:r>
              <a:rPr lang="zh-TW" altLang="en-US" dirty="0"/>
              <a:t>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9400" cy="4351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TW" altLang="en-US" sz="3200" dirty="0"/>
              <a:t>調整面鏡以及透鏡，使得光源可以準確的照射到目標玻片</a:t>
            </a:r>
            <a:endParaRPr lang="en-US" altLang="zh-TW" sz="3200" dirty="0"/>
          </a:p>
          <a:p>
            <a:pPr marL="0" indent="0">
              <a:spcBef>
                <a:spcPts val="0"/>
              </a:spcBef>
              <a:buNone/>
            </a:pPr>
            <a:endParaRPr lang="en-US" altLang="zh-TW" sz="3200" dirty="0"/>
          </a:p>
          <a:p>
            <a:pPr>
              <a:spcBef>
                <a:spcPts val="0"/>
              </a:spcBef>
            </a:pPr>
            <a:r>
              <a:rPr lang="zh-TW" altLang="en-US" sz="3200" dirty="0"/>
              <a:t>利用架設好的雷射光測量</a:t>
            </a:r>
            <a:endParaRPr lang="en-US" altLang="zh-TW" sz="3200" dirty="0"/>
          </a:p>
          <a:p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4320DE51-D5A5-2C47-90D2-A01F583E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522" y="1838471"/>
            <a:ext cx="4891899" cy="3668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</a:t>
            </a:r>
            <a:r>
              <a:rPr lang="zh-TW" altLang="en-US" dirty="0" smtClean="0"/>
              <a:t>測量驅動蛋白對貨物拉力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7756" cy="4351338"/>
          </a:xfrm>
        </p:spPr>
        <p:txBody>
          <a:bodyPr/>
          <a:lstStyle/>
          <a:p>
            <a:r>
              <a:rPr lang="zh-TW" altLang="en-US" sz="3600" dirty="0"/>
              <a:t>驅動蛋白所載運的貨物為螢光標定的珠子</a:t>
            </a:r>
            <a:endParaRPr lang="en-US" altLang="zh-TW" sz="3600" dirty="0"/>
          </a:p>
          <a:p>
            <a:endParaRPr lang="en-US" altLang="zh-TW" sz="3600" dirty="0" smtClean="0"/>
          </a:p>
          <a:p>
            <a:r>
              <a:rPr lang="zh-TW" altLang="en-US" sz="3600" dirty="0"/>
              <a:t>測量貨物停下時</a:t>
            </a:r>
            <a:r>
              <a:rPr lang="zh-TW" altLang="en-US" sz="3600" dirty="0" smtClean="0"/>
              <a:t>的</a:t>
            </a:r>
            <a:r>
              <a:rPr lang="en-US" altLang="zh-TW" sz="3600" dirty="0" smtClean="0"/>
              <a:t>x</a:t>
            </a:r>
            <a:r>
              <a:rPr lang="zh-TW" altLang="en-US" sz="3600" dirty="0" smtClean="0"/>
              <a:t>值，可計算</a:t>
            </a:r>
            <a:r>
              <a:rPr lang="zh-TW" altLang="en-US" sz="3600" dirty="0"/>
              <a:t>驅動</a:t>
            </a:r>
            <a:r>
              <a:rPr lang="zh-TW" altLang="en-US" sz="3600" dirty="0" smtClean="0"/>
              <a:t>蛋白的</a:t>
            </a:r>
            <a:r>
              <a:rPr lang="zh-TW" altLang="en-US" sz="3600" dirty="0"/>
              <a:t>拉力</a:t>
            </a:r>
            <a:endParaRPr lang="en-US" altLang="zh-TW" sz="3600" dirty="0"/>
          </a:p>
          <a:p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AB55ACBF-0BB2-1B48-BC30-A85B41D7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56" y="2066445"/>
            <a:ext cx="5215467" cy="3034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TW" altLang="en-US" dirty="0" smtClean="0"/>
              <a:t>測量流體對貨物的阻力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="" xmlns:a16="http://schemas.microsoft.com/office/drawing/2014/main" id="{B1A208CB-289F-4A86-8537-4C71A85982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64292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 smtClean="0"/>
                  <a:t>Stokes’ Law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𝐹</m:t>
                      </m:r>
                      <m:r>
                        <a:rPr lang="en-US" altLang="zh-TW" b="0" i="1" smtClean="0">
                          <a:latin typeface="Cambria Math"/>
                        </a:rPr>
                        <m:t>=6</m:t>
                      </m:r>
                      <m:r>
                        <a:rPr lang="zh-TW" altLang="en-US" b="0" i="1" smtClean="0">
                          <a:latin typeface="Cambria Math"/>
                        </a:rPr>
                        <m:t>𝜋𝜂</m:t>
                      </m:r>
                      <m:r>
                        <a:rPr lang="en-US" altLang="zh-TW" b="0" i="1" smtClean="0">
                          <a:latin typeface="Cambria Math"/>
                        </a:rPr>
                        <m:t>𝑅𝑣</m:t>
                      </m:r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𝜂</m:t>
                    </m:r>
                  </m:oMath>
                </a14:m>
                <a:r>
                  <a:rPr lang="zh-TW" altLang="en-US" dirty="0" smtClean="0"/>
                  <a:t>是液體黏滯性</a:t>
                </a:r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i="1" dirty="0" smtClean="0"/>
                  <a:t>R</a:t>
                </a:r>
                <a:r>
                  <a:rPr lang="zh-TW" altLang="en-US" dirty="0" smtClean="0"/>
                  <a:t>是球體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貨物</a:t>
                </a:r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半徑</a:t>
                </a:r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i="1" dirty="0" smtClean="0"/>
                  <a:t>V </a:t>
                </a:r>
                <a:r>
                  <a:rPr lang="zh-TW" altLang="en-US" dirty="0" smtClean="0"/>
                  <a:t>是物體相對流體速率</a:t>
                </a:r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i="1" dirty="0"/>
              </a:p>
              <a:p>
                <a:pPr marL="0" indent="0">
                  <a:buNone/>
                </a:pPr>
                <a:r>
                  <a:rPr lang="zh-TW" altLang="en-US" dirty="0" smtClean="0"/>
                  <a:t>測量</a:t>
                </a:r>
                <a:r>
                  <a:rPr lang="en-US" altLang="zh-TW" dirty="0" smtClean="0"/>
                  <a:t>v</a:t>
                </a:r>
                <a:r>
                  <a:rPr lang="zh-TW" altLang="en-US" dirty="0" smtClean="0"/>
                  <a:t>即可得流體阻力</a:t>
                </a:r>
                <a:r>
                  <a:rPr lang="en-US" altLang="zh-TW" dirty="0" smtClean="0"/>
                  <a:t>F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A208CB-289F-4A86-8537-4C71A8598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64292"/>
                <a:ext cx="10515600" cy="4351338"/>
              </a:xfrm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993B1A5-2602-1B4E-AB07-879EF73C3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22393" r="5594" b="13443"/>
          <a:stretch/>
        </p:blipFill>
        <p:spPr bwMode="auto">
          <a:xfrm>
            <a:off x="5224949" y="2270664"/>
            <a:ext cx="6042991" cy="2951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研究動機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600" dirty="0"/>
              <a:t>分子馬達在活體內以及人工環境中都有相當多的用處，包含藥物投放、物質濃縮等</a:t>
            </a:r>
            <a:endParaRPr lang="en-US" altLang="zh-TW" sz="3600" dirty="0"/>
          </a:p>
          <a:p>
            <a:endParaRPr lang="en-US" altLang="zh-CN" sz="3600" dirty="0"/>
          </a:p>
          <a:p>
            <a:r>
              <a:rPr lang="zh-CN" altLang="en-US" sz="3600" dirty="0"/>
              <a:t>我們</a:t>
            </a:r>
            <a:r>
              <a:rPr lang="zh-TW" altLang="en-US" sz="3600" dirty="0"/>
              <a:t>希望能從新的方向改良分子馬達的效能</a:t>
            </a:r>
            <a:endParaRPr lang="en-US" altLang="zh-TW" sz="36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903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分子馬達的應用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0956" cy="4351338"/>
          </a:xfrm>
        </p:spPr>
        <p:txBody>
          <a:bodyPr/>
          <a:lstStyle/>
          <a:p>
            <a:r>
              <a:rPr lang="zh-TW" altLang="en-US" dirty="0"/>
              <a:t> </a:t>
            </a:r>
            <a:r>
              <a:rPr lang="zh-TW" altLang="en-US" sz="3600" dirty="0"/>
              <a:t>小分子運輸</a:t>
            </a:r>
            <a:endParaRPr lang="en-US" altLang="zh-TW" sz="3600" dirty="0"/>
          </a:p>
          <a:p>
            <a:r>
              <a:rPr lang="zh-TW" altLang="en-US" sz="3600" dirty="0"/>
              <a:t>物質的濃縮</a:t>
            </a:r>
            <a:endParaRPr lang="en-US" altLang="zh-TW" sz="3600" dirty="0"/>
          </a:p>
          <a:p>
            <a:r>
              <a:rPr lang="zh-CN" altLang="en-US" sz="3600" dirty="0"/>
              <a:t>奈米尺度的組裝</a:t>
            </a:r>
            <a:endParaRPr lang="en-US" altLang="zh-CN" sz="3600" dirty="0"/>
          </a:p>
          <a:p>
            <a:pPr marL="0" indent="0">
              <a:buNone/>
            </a:pPr>
            <a:endParaRPr lang="en-US" altLang="zh-TW" sz="3600" dirty="0"/>
          </a:p>
          <a:p>
            <a:pPr marL="0" indent="0">
              <a:buNone/>
            </a:pPr>
            <a:r>
              <a:rPr lang="zh-CN" altLang="en-US" sz="3600" dirty="0"/>
              <a:t>藉由設計</a:t>
            </a:r>
            <a:r>
              <a:rPr lang="zh-CN" altLang="en-US" sz="3600" dirty="0" smtClean="0"/>
              <a:t>一個</a:t>
            </a:r>
            <a:r>
              <a:rPr lang="zh-TW" altLang="en-US" sz="3600" dirty="0" smtClean="0"/>
              <a:t>拉力最大、</a:t>
            </a:r>
            <a:r>
              <a:rPr lang="zh-CN" altLang="en-US" sz="3600" dirty="0" smtClean="0"/>
              <a:t>阻力</a:t>
            </a:r>
            <a:r>
              <a:rPr lang="zh-CN" altLang="en-US" sz="3600" dirty="0"/>
              <a:t>最小的模型可以使運輸效率最大</a:t>
            </a:r>
            <a:r>
              <a:rPr lang="zh-CN" altLang="en-US" sz="3600" dirty="0" smtClean="0"/>
              <a:t>化</a:t>
            </a:r>
            <a:r>
              <a:rPr lang="zh-TW" altLang="en-US" sz="3600" dirty="0" smtClean="0"/>
              <a:t>，應用在許多領域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0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致謝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09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郭泰志教授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楊</a:t>
            </a:r>
            <a:r>
              <a:rPr lang="zh-TW" altLang="en-US" dirty="0" smtClean="0"/>
              <a:t>自森教授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劉玉山老</a:t>
            </a:r>
            <a:r>
              <a:rPr lang="zh-TW" altLang="en-US" dirty="0"/>
              <a:t>師</a:t>
            </a:r>
          </a:p>
        </p:txBody>
      </p:sp>
    </p:spTree>
    <p:extLst>
      <p:ext uri="{BB962C8B-B14F-4D97-AF65-F5344CB8AC3E}">
        <p14:creationId xmlns:p14="http://schemas.microsoft.com/office/powerpoint/2010/main" val="263244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驅動蛋白</a:t>
            </a:r>
            <a:r>
              <a:rPr lang="en-US" altLang="zh-CN" dirty="0"/>
              <a:t>    (Kinesins)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微軟正黑體" pitchFamily="34" charset="-120"/>
                <a:ea typeface="微軟正黑體" pitchFamily="34" charset="-120"/>
              </a:rPr>
              <a:t>基本構造：</a:t>
            </a:r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由兩條蛋白質鏈構成</a:t>
            </a:r>
            <a:endParaRPr lang="en-US" altLang="zh-TW" sz="32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2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2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2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主要功能：在微管上運送細胞中</a:t>
            </a:r>
            <a:endParaRPr lang="en-US" altLang="zh-TW" sz="32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微軟正黑體" pitchFamily="34" charset="-120"/>
                <a:ea typeface="微軟正黑體" pitchFamily="34" charset="-120"/>
              </a:rPr>
              <a:t>		</a:t>
            </a:r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    的貨物</a:t>
            </a:r>
            <a:endParaRPr lang="en-US" altLang="zh-TW" sz="32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381F77C6-16CF-E94A-AE5E-2424650F0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77" y="1514907"/>
            <a:ext cx="3418101" cy="1888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="" xmlns:a16="http://schemas.microsoft.com/office/drawing/2014/main" id="{101D7D4D-E20C-0C4E-A499-758857D08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11024" r="23100"/>
          <a:stretch/>
        </p:blipFill>
        <p:spPr bwMode="auto">
          <a:xfrm>
            <a:off x="7927560" y="3538594"/>
            <a:ext cx="2753318" cy="2977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19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</a:t>
            </a:r>
            <a:r>
              <a:rPr lang="zh-CN" altLang="en-US" dirty="0"/>
              <a:t>驅動蛋白的運動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2370"/>
            <a:ext cx="5624744" cy="3839112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600" dirty="0"/>
              <a:t>每消耗一分子 </a:t>
            </a:r>
            <a:r>
              <a:rPr lang="en-US" altLang="zh-TW" sz="3600" dirty="0"/>
              <a:t>ATP </a:t>
            </a:r>
          </a:p>
          <a:p>
            <a:pPr marL="0" indent="0">
              <a:buNone/>
            </a:pPr>
            <a:r>
              <a:rPr lang="zh-TW" altLang="en-US" sz="3600" dirty="0"/>
              <a:t>可以提供</a:t>
            </a:r>
            <a:r>
              <a:rPr lang="en-US" altLang="zh-TW" sz="3600" dirty="0"/>
              <a:t>6–8 </a:t>
            </a:r>
            <a:r>
              <a:rPr lang="en-US" altLang="zh-TW" sz="3600" dirty="0" err="1"/>
              <a:t>pN</a:t>
            </a:r>
            <a:r>
              <a:rPr lang="en-US" altLang="zh-TW" sz="3600" dirty="0"/>
              <a:t> </a:t>
            </a:r>
            <a:r>
              <a:rPr lang="zh-TW" altLang="en-US" sz="3600" dirty="0"/>
              <a:t>的作用力</a:t>
            </a: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並使驅動蛋白前進 </a:t>
            </a:r>
            <a:r>
              <a:rPr lang="en-US" altLang="zh-TW" sz="3600" dirty="0"/>
              <a:t>8</a:t>
            </a:r>
            <a:r>
              <a:rPr lang="zh-TW" altLang="en-US" sz="3600" dirty="0"/>
              <a:t> </a:t>
            </a:r>
            <a:r>
              <a:rPr lang="en-US" altLang="zh-TW" sz="3600" dirty="0"/>
              <a:t>nm</a:t>
            </a:r>
          </a:p>
          <a:p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D1A3F76-1E0A-8641-8851-64482A78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805" y="1494998"/>
            <a:ext cx="3879850" cy="5194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驅動蛋白的運動</a:t>
            </a:r>
            <a:endParaRPr lang="zh-TW" altLang="en-US" dirty="0"/>
          </a:p>
        </p:txBody>
      </p:sp>
      <p:pic>
        <p:nvPicPr>
          <p:cNvPr id="6" name="The Workhorse of the Cell Kinesin.mp4">
            <a:hlinkClick r:id="" action="ppaction://media"/>
            <a:extLst>
              <a:ext uri="{FF2B5EF4-FFF2-40B4-BE49-F238E27FC236}">
                <a16:creationId xmlns="" xmlns:a16="http://schemas.microsoft.com/office/drawing/2014/main" id="{74A7038D-9D5E-4C4F-AE79-14E6E541F74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2515.9936" end="62611.763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90945" y="1636450"/>
            <a:ext cx="8072206" cy="4540513"/>
          </a:xfrm>
        </p:spPr>
      </p:pic>
      <p:pic>
        <p:nvPicPr>
          <p:cNvPr id="3" name="videoplayback_Trim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45200" y="3400425"/>
            <a:ext cx="101600" cy="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研究目的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264" y="2056444"/>
            <a:ext cx="10515600" cy="4351338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dirty="0">
                <a:latin typeface="微軟正黑體" pitchFamily="34" charset="-120"/>
                <a:ea typeface="微軟正黑體" pitchFamily="34" charset="-120"/>
              </a:rPr>
              <a:t>設計一種驅動蛋白排列方式來運輸貨物</a:t>
            </a:r>
            <a:endParaRPr lang="en-US" altLang="zh-TW" sz="3600" dirty="0">
              <a:latin typeface="微軟正黑體" pitchFamily="34" charset="-120"/>
              <a:ea typeface="微軟正黑體" pitchFamily="34" charset="-12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dirty="0">
                <a:latin typeface="微軟正黑體" pitchFamily="34" charset="-120"/>
                <a:ea typeface="微軟正黑體" pitchFamily="34" charset="-120"/>
              </a:rPr>
              <a:t>測量不同排列下，驅動蛋白組合所提供的拉力及所受的阻力</a:t>
            </a:r>
            <a:endParaRPr lang="en-US" altLang="zh-TW" sz="3600" dirty="0">
              <a:latin typeface="微軟正黑體" pitchFamily="34" charset="-120"/>
              <a:ea typeface="微軟正黑體" pitchFamily="34" charset="-12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dirty="0">
                <a:latin typeface="微軟正黑體" pitchFamily="34" charset="-120"/>
                <a:ea typeface="微軟正黑體" pitchFamily="34" charset="-120"/>
              </a:rPr>
              <a:t>找出最有效率的運輸方法</a:t>
            </a:r>
            <a:endParaRPr lang="zh-TW" altLang="zh-TW" sz="36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521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   </a:t>
            </a:r>
            <a:r>
              <a:rPr lang="zh-CN" altLang="en-US" dirty="0"/>
              <a:t>構築重組</a:t>
            </a:r>
            <a:r>
              <a:rPr lang="en-US" altLang="zh-CN" dirty="0"/>
              <a:t>DNA</a:t>
            </a:r>
            <a:r>
              <a:rPr lang="zh-CN" altLang="en-US" dirty="0"/>
              <a:t>分子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7DD76C1D-4599-6443-B2A3-4B69A43E5E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2"/>
          <a:stretch/>
        </p:blipFill>
        <p:spPr bwMode="auto">
          <a:xfrm>
            <a:off x="2261278" y="1690688"/>
            <a:ext cx="7141550" cy="446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064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構築重組</a:t>
            </a:r>
            <a:r>
              <a:rPr lang="en-US" altLang="zh-CN" dirty="0"/>
              <a:t>DNA</a:t>
            </a:r>
            <a:r>
              <a:rPr lang="zh-CN" altLang="en-US" dirty="0"/>
              <a:t>分子</a:t>
            </a:r>
            <a:endParaRPr lang="zh-TW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1C3D4ACC-B116-C24E-8F3C-82A1CB964C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870" y="1882066"/>
            <a:ext cx="8444135" cy="412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5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    </a:t>
            </a:r>
            <a:r>
              <a:rPr lang="zh-TW" altLang="en-US" dirty="0"/>
              <a:t>   </a:t>
            </a:r>
            <a:r>
              <a:rPr lang="zh-CN" altLang="en-US" dirty="0"/>
              <a:t>目標蛋白的純化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24E4BAB2-5FC9-1545-A022-E98967BBA3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31" y="1571348"/>
            <a:ext cx="6078587" cy="457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7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423</Words>
  <Application>Microsoft Office PowerPoint</Application>
  <PresentationFormat>寬螢幕</PresentationFormat>
  <Paragraphs>71</Paragraphs>
  <Slides>21</Slides>
  <Notes>0</Notes>
  <HiddenSlides>1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33" baseType="lpstr">
      <vt:lpstr>宋体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17_Office 佈景主題</vt:lpstr>
      <vt:lpstr>1_Office 佈景主題</vt:lpstr>
      <vt:lpstr>PowerPoint 簡報</vt:lpstr>
      <vt:lpstr>            研究動機</vt:lpstr>
      <vt:lpstr>            驅動蛋白    (Kinesins)</vt:lpstr>
      <vt:lpstr>            驅動蛋白的運動</vt:lpstr>
      <vt:lpstr>            驅動蛋白的運動</vt:lpstr>
      <vt:lpstr>            研究目的</vt:lpstr>
      <vt:lpstr>            構築重組DNA分子</vt:lpstr>
      <vt:lpstr>            構築重組DNA分子</vt:lpstr>
      <vt:lpstr>            目標蛋白的純化</vt:lpstr>
      <vt:lpstr>            目標蛋白的純化</vt:lpstr>
      <vt:lpstr>            SDS-PAGE 電泳圖</vt:lpstr>
      <vt:lpstr>            架設軌道</vt:lpstr>
      <vt:lpstr>            組裝載具</vt:lpstr>
      <vt:lpstr>            測量驅動蛋白的移動速率</vt:lpstr>
      <vt:lpstr>            光鉗  (Optical Tweezers)</vt:lpstr>
      <vt:lpstr>            光鉗    (Optical Tweezers)</vt:lpstr>
      <vt:lpstr>            架設光鉗</vt:lpstr>
      <vt:lpstr>           測量驅動蛋白對貨物拉力</vt:lpstr>
      <vt:lpstr>            測量流體對貨物的阻力</vt:lpstr>
      <vt:lpstr>            分子馬達的應用</vt:lpstr>
      <vt:lpstr>            致謝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account</dc:creator>
  <cp:lastModifiedBy>Microsoft account</cp:lastModifiedBy>
  <cp:revision>8</cp:revision>
  <dcterms:created xsi:type="dcterms:W3CDTF">2020-06-15T08:06:40Z</dcterms:created>
  <dcterms:modified xsi:type="dcterms:W3CDTF">2020-06-15T08:14:27Z</dcterms:modified>
</cp:coreProperties>
</file>